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Times New Roman Bold" panose="02020803070505020304" pitchFamily="18" charset="0"/>
      <p:regular r:id="rId16"/>
      <p:bold r:id="rId17"/>
    </p:embeddedFont>
    <p:embeddedFont>
      <p:font typeface="Times New Roman Ultra-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2" d="100"/>
          <a:sy n="22" d="100"/>
        </p:scale>
        <p:origin x="1092"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shita Panditharadhyula" userId="a586a8f008d3c7c4" providerId="LiveId" clId="{BA8A6956-F1BA-4999-9266-B99A8B549224}"/>
    <pc:docChg chg="modSld">
      <pc:chgData name="Varshita Panditharadhyula" userId="a586a8f008d3c7c4" providerId="LiveId" clId="{BA8A6956-F1BA-4999-9266-B99A8B549224}" dt="2025-03-09T09:29:02.523" v="1" actId="1076"/>
      <pc:docMkLst>
        <pc:docMk/>
      </pc:docMkLst>
      <pc:sldChg chg="modSp mod">
        <pc:chgData name="Varshita Panditharadhyula" userId="a586a8f008d3c7c4" providerId="LiveId" clId="{BA8A6956-F1BA-4999-9266-B99A8B549224}" dt="2025-03-09T09:29:02.523" v="1" actId="1076"/>
        <pc:sldMkLst>
          <pc:docMk/>
          <pc:sldMk cId="0" sldId="260"/>
        </pc:sldMkLst>
        <pc:spChg chg="mod">
          <ac:chgData name="Varshita Panditharadhyula" userId="a586a8f008d3c7c4" providerId="LiveId" clId="{BA8A6956-F1BA-4999-9266-B99A8B549224}" dt="2025-03-09T09:29:02.523" v="1" actId="1076"/>
          <ac:spMkLst>
            <pc:docMk/>
            <pc:sldMk cId="0" sldId="260"/>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405860" y="5808145"/>
            <a:ext cx="5977773" cy="5771268"/>
          </a:xfrm>
          <a:custGeom>
            <a:avLst/>
            <a:gdLst/>
            <a:ahLst/>
            <a:cxnLst/>
            <a:rect l="l" t="t" r="r" b="b"/>
            <a:pathLst>
              <a:path w="5977773" h="5771268">
                <a:moveTo>
                  <a:pt x="0" y="0"/>
                </a:moveTo>
                <a:lnTo>
                  <a:pt x="5977773" y="0"/>
                </a:lnTo>
                <a:lnTo>
                  <a:pt x="5977773" y="5771268"/>
                </a:lnTo>
                <a:lnTo>
                  <a:pt x="0" y="57712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2950887" y="-1349922"/>
            <a:ext cx="5977773" cy="5771268"/>
          </a:xfrm>
          <a:custGeom>
            <a:avLst/>
            <a:gdLst/>
            <a:ahLst/>
            <a:cxnLst/>
            <a:rect l="l" t="t" r="r" b="b"/>
            <a:pathLst>
              <a:path w="5977773" h="5771268">
                <a:moveTo>
                  <a:pt x="0" y="0"/>
                </a:moveTo>
                <a:lnTo>
                  <a:pt x="5977773" y="0"/>
                </a:lnTo>
                <a:lnTo>
                  <a:pt x="5977773" y="5771268"/>
                </a:lnTo>
                <a:lnTo>
                  <a:pt x="0" y="57712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a:off x="11070492" y="585535"/>
            <a:ext cx="6465193" cy="9115930"/>
            <a:chOff x="0" y="0"/>
            <a:chExt cx="11737823" cy="16550345"/>
          </a:xfrm>
        </p:grpSpPr>
        <p:sp>
          <p:nvSpPr>
            <p:cNvPr id="5" name="Freeform 5"/>
            <p:cNvSpPr/>
            <p:nvPr/>
          </p:nvSpPr>
          <p:spPr>
            <a:xfrm>
              <a:off x="0" y="0"/>
              <a:ext cx="11737823" cy="16550345"/>
            </a:xfrm>
            <a:custGeom>
              <a:avLst/>
              <a:gdLst/>
              <a:ahLst/>
              <a:cxnLst/>
              <a:rect l="l" t="t" r="r" b="b"/>
              <a:pathLst>
                <a:path w="11737823" h="16550345">
                  <a:moveTo>
                    <a:pt x="0" y="15711794"/>
                  </a:moveTo>
                  <a:lnTo>
                    <a:pt x="0" y="838551"/>
                  </a:lnTo>
                  <a:cubicBezTo>
                    <a:pt x="0" y="375141"/>
                    <a:pt x="399086" y="0"/>
                    <a:pt x="892075" y="0"/>
                  </a:cubicBezTo>
                  <a:lnTo>
                    <a:pt x="10845748" y="0"/>
                  </a:lnTo>
                  <a:cubicBezTo>
                    <a:pt x="11338737" y="0"/>
                    <a:pt x="11737823" y="377348"/>
                    <a:pt x="11737823" y="838551"/>
                  </a:cubicBezTo>
                  <a:lnTo>
                    <a:pt x="11737823" y="15711794"/>
                  </a:lnTo>
                  <a:cubicBezTo>
                    <a:pt x="11737823" y="16175203"/>
                    <a:pt x="11338737" y="16550345"/>
                    <a:pt x="10845748" y="16550345"/>
                  </a:cubicBezTo>
                  <a:lnTo>
                    <a:pt x="892075" y="16550345"/>
                  </a:lnTo>
                  <a:cubicBezTo>
                    <a:pt x="401434" y="16550345"/>
                    <a:pt x="0" y="16175203"/>
                    <a:pt x="0" y="15711794"/>
                  </a:cubicBezTo>
                  <a:close/>
                </a:path>
              </a:pathLst>
            </a:custGeom>
            <a:blipFill>
              <a:blip r:embed="rId4"/>
              <a:stretch>
                <a:fillRect l="-20500" r="-20500"/>
              </a:stretch>
            </a:blipFill>
            <a:ln w="38100" cap="sq">
              <a:solidFill>
                <a:srgbClr val="676039"/>
              </a:solidFill>
              <a:prstDash val="solid"/>
              <a:miter/>
            </a:ln>
          </p:spPr>
        </p:sp>
      </p:grpSp>
      <p:sp>
        <p:nvSpPr>
          <p:cNvPr id="6" name="TextBox 6"/>
          <p:cNvSpPr txBox="1"/>
          <p:nvPr/>
        </p:nvSpPr>
        <p:spPr>
          <a:xfrm>
            <a:off x="1028700" y="8653805"/>
            <a:ext cx="6814499" cy="604495"/>
          </a:xfrm>
          <a:prstGeom prst="rect">
            <a:avLst/>
          </a:prstGeom>
        </p:spPr>
        <p:txBody>
          <a:bodyPr lIns="0" tIns="0" rIns="0" bIns="0" rtlCol="0" anchor="t">
            <a:spAutoFit/>
          </a:bodyPr>
          <a:lstStyle/>
          <a:p>
            <a:pPr marL="0" lvl="0" indent="0" algn="l">
              <a:lnSpc>
                <a:spcPts val="4480"/>
              </a:lnSpc>
              <a:spcBef>
                <a:spcPct val="0"/>
              </a:spcBef>
            </a:pPr>
            <a:r>
              <a:rPr lang="en-US" sz="3200">
                <a:solidFill>
                  <a:srgbClr val="111111"/>
                </a:solidFill>
                <a:latin typeface="Times New Roman"/>
                <a:ea typeface="Times New Roman"/>
                <a:cs typeface="Times New Roman"/>
                <a:sym typeface="Times New Roman"/>
              </a:rPr>
              <a:t>Innovative solutions for cities</a:t>
            </a:r>
          </a:p>
        </p:txBody>
      </p:sp>
      <p:sp>
        <p:nvSpPr>
          <p:cNvPr id="7" name="TextBox 7"/>
          <p:cNvSpPr txBox="1"/>
          <p:nvPr/>
        </p:nvSpPr>
        <p:spPr>
          <a:xfrm>
            <a:off x="1028700" y="1019175"/>
            <a:ext cx="9001241" cy="2524125"/>
          </a:xfrm>
          <a:prstGeom prst="rect">
            <a:avLst/>
          </a:prstGeom>
        </p:spPr>
        <p:txBody>
          <a:bodyPr lIns="0" tIns="0" rIns="0" bIns="0" rtlCol="0" anchor="t">
            <a:spAutoFit/>
          </a:bodyPr>
          <a:lstStyle/>
          <a:p>
            <a:pPr marL="0" lvl="0" indent="0" algn="l">
              <a:lnSpc>
                <a:spcPts val="9000"/>
              </a:lnSpc>
            </a:pPr>
            <a:r>
              <a:rPr lang="en-US" sz="9000" spc="-315">
                <a:solidFill>
                  <a:srgbClr val="111111"/>
                </a:solidFill>
                <a:latin typeface="Times New Roman"/>
                <a:ea typeface="Times New Roman"/>
                <a:cs typeface="Times New Roman"/>
                <a:sym typeface="Times New Roman"/>
              </a:rPr>
              <a:t>Smart Street Lighting</a:t>
            </a:r>
          </a:p>
        </p:txBody>
      </p:sp>
      <p:sp>
        <p:nvSpPr>
          <p:cNvPr id="8" name="TextBox 8"/>
          <p:cNvSpPr txBox="1"/>
          <p:nvPr/>
        </p:nvSpPr>
        <p:spPr>
          <a:xfrm>
            <a:off x="1043905" y="6244603"/>
            <a:ext cx="5409654" cy="1132206"/>
          </a:xfrm>
          <a:prstGeom prst="rect">
            <a:avLst/>
          </a:prstGeom>
        </p:spPr>
        <p:txBody>
          <a:bodyPr lIns="0" tIns="0" rIns="0" bIns="0" rtlCol="0" anchor="t">
            <a:spAutoFit/>
          </a:bodyPr>
          <a:lstStyle/>
          <a:p>
            <a:pPr algn="ctr">
              <a:lnSpc>
                <a:spcPts val="4076"/>
              </a:lnSpc>
            </a:pPr>
            <a:r>
              <a:rPr lang="en-US" sz="4076" spc="-142">
                <a:solidFill>
                  <a:srgbClr val="111111"/>
                </a:solidFill>
                <a:latin typeface="Times New Roman"/>
                <a:ea typeface="Times New Roman"/>
                <a:cs typeface="Times New Roman"/>
                <a:sym typeface="Times New Roman"/>
              </a:rPr>
              <a:t>S Harshitha 22R11A05D5</a:t>
            </a:r>
          </a:p>
          <a:p>
            <a:pPr algn="ctr">
              <a:lnSpc>
                <a:spcPts val="4076"/>
              </a:lnSpc>
              <a:spcBef>
                <a:spcPct val="0"/>
              </a:spcBef>
            </a:pPr>
            <a:r>
              <a:rPr lang="en-US" sz="4076" spc="-142">
                <a:solidFill>
                  <a:srgbClr val="111111"/>
                </a:solidFill>
                <a:latin typeface="Times New Roman"/>
                <a:ea typeface="Times New Roman"/>
                <a:cs typeface="Times New Roman"/>
                <a:sym typeface="Times New Roman"/>
              </a:rPr>
              <a:t>P Varshita 22R11A05D0</a:t>
            </a:r>
          </a:p>
        </p:txBody>
      </p:sp>
      <p:sp>
        <p:nvSpPr>
          <p:cNvPr id="9" name="TextBox 9"/>
          <p:cNvSpPr txBox="1"/>
          <p:nvPr/>
        </p:nvSpPr>
        <p:spPr>
          <a:xfrm>
            <a:off x="1113706" y="7626039"/>
            <a:ext cx="3560713" cy="902287"/>
          </a:xfrm>
          <a:prstGeom prst="rect">
            <a:avLst/>
          </a:prstGeom>
        </p:spPr>
        <p:txBody>
          <a:bodyPr lIns="0" tIns="0" rIns="0" bIns="0" rtlCol="0" anchor="t">
            <a:spAutoFit/>
          </a:bodyPr>
          <a:lstStyle/>
          <a:p>
            <a:pPr algn="ctr">
              <a:lnSpc>
                <a:spcPts val="3277"/>
              </a:lnSpc>
            </a:pPr>
            <a:r>
              <a:rPr lang="en-US" sz="3277" spc="-114">
                <a:solidFill>
                  <a:srgbClr val="111111"/>
                </a:solidFill>
                <a:latin typeface="Times New Roman"/>
                <a:ea typeface="Times New Roman"/>
                <a:cs typeface="Times New Roman"/>
                <a:sym typeface="Times New Roman"/>
              </a:rPr>
              <a:t>CSE - C </a:t>
            </a:r>
          </a:p>
          <a:p>
            <a:pPr algn="ctr">
              <a:lnSpc>
                <a:spcPts val="3277"/>
              </a:lnSpc>
              <a:spcBef>
                <a:spcPct val="0"/>
              </a:spcBef>
            </a:pPr>
            <a:r>
              <a:rPr lang="en-US" sz="3277" spc="-114">
                <a:solidFill>
                  <a:srgbClr val="111111"/>
                </a:solidFill>
                <a:latin typeface="Times New Roman"/>
                <a:ea typeface="Times New Roman"/>
                <a:cs typeface="Times New Roman"/>
                <a:sym typeface="Times New Roman"/>
              </a:rPr>
              <a:t>3rd Year 1st Semester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0" y="392095"/>
            <a:ext cx="10281372" cy="4613766"/>
          </a:xfrm>
          <a:custGeom>
            <a:avLst/>
            <a:gdLst/>
            <a:ahLst/>
            <a:cxnLst/>
            <a:rect l="l" t="t" r="r" b="b"/>
            <a:pathLst>
              <a:path w="10281372" h="4613766">
                <a:moveTo>
                  <a:pt x="0" y="0"/>
                </a:moveTo>
                <a:lnTo>
                  <a:pt x="10281372" y="0"/>
                </a:lnTo>
                <a:lnTo>
                  <a:pt x="10281372" y="4613765"/>
                </a:lnTo>
                <a:lnTo>
                  <a:pt x="0" y="4613765"/>
                </a:lnTo>
                <a:lnTo>
                  <a:pt x="0" y="0"/>
                </a:lnTo>
                <a:close/>
              </a:path>
            </a:pathLst>
          </a:custGeom>
          <a:blipFill>
            <a:blip r:embed="rId2"/>
            <a:stretch>
              <a:fillRect/>
            </a:stretch>
          </a:blipFill>
        </p:spPr>
      </p:sp>
      <p:sp>
        <p:nvSpPr>
          <p:cNvPr id="3" name="Freeform 3"/>
          <p:cNvSpPr/>
          <p:nvPr/>
        </p:nvSpPr>
        <p:spPr>
          <a:xfrm>
            <a:off x="7122395" y="5143500"/>
            <a:ext cx="11301259" cy="5071440"/>
          </a:xfrm>
          <a:custGeom>
            <a:avLst/>
            <a:gdLst/>
            <a:ahLst/>
            <a:cxnLst/>
            <a:rect l="l" t="t" r="r" b="b"/>
            <a:pathLst>
              <a:path w="11301259" h="5071440">
                <a:moveTo>
                  <a:pt x="0" y="0"/>
                </a:moveTo>
                <a:lnTo>
                  <a:pt x="11301259" y="0"/>
                </a:lnTo>
                <a:lnTo>
                  <a:pt x="11301259" y="5071440"/>
                </a:lnTo>
                <a:lnTo>
                  <a:pt x="0" y="5071440"/>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070700" y="3130435"/>
            <a:ext cx="2935419" cy="2834013"/>
          </a:xfrm>
          <a:custGeom>
            <a:avLst/>
            <a:gdLst/>
            <a:ahLst/>
            <a:cxnLst/>
            <a:rect l="l" t="t" r="r" b="b"/>
            <a:pathLst>
              <a:path w="2935419" h="2834013">
                <a:moveTo>
                  <a:pt x="0" y="0"/>
                </a:moveTo>
                <a:lnTo>
                  <a:pt x="2935419" y="0"/>
                </a:lnTo>
                <a:lnTo>
                  <a:pt x="2935419" y="2834013"/>
                </a:lnTo>
                <a:lnTo>
                  <a:pt x="0" y="283401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8530747" y="4153721"/>
            <a:ext cx="2935419" cy="2834013"/>
          </a:xfrm>
          <a:custGeom>
            <a:avLst/>
            <a:gdLst/>
            <a:ahLst/>
            <a:cxnLst/>
            <a:rect l="l" t="t" r="r" b="b"/>
            <a:pathLst>
              <a:path w="2935419" h="2834013">
                <a:moveTo>
                  <a:pt x="0" y="0"/>
                </a:moveTo>
                <a:lnTo>
                  <a:pt x="2935419" y="0"/>
                </a:lnTo>
                <a:lnTo>
                  <a:pt x="2935419" y="2834014"/>
                </a:lnTo>
                <a:lnTo>
                  <a:pt x="0" y="283401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3655713" y="3130435"/>
            <a:ext cx="2935419" cy="2834013"/>
          </a:xfrm>
          <a:custGeom>
            <a:avLst/>
            <a:gdLst/>
            <a:ahLst/>
            <a:cxnLst/>
            <a:rect l="l" t="t" r="r" b="b"/>
            <a:pathLst>
              <a:path w="2935419" h="2834013">
                <a:moveTo>
                  <a:pt x="0" y="0"/>
                </a:moveTo>
                <a:lnTo>
                  <a:pt x="2935419" y="0"/>
                </a:lnTo>
                <a:lnTo>
                  <a:pt x="2935419" y="2834013"/>
                </a:lnTo>
                <a:lnTo>
                  <a:pt x="0" y="283401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5" name="Group 5"/>
          <p:cNvGrpSpPr/>
          <p:nvPr/>
        </p:nvGrpSpPr>
        <p:grpSpPr>
          <a:xfrm>
            <a:off x="2082591" y="3380858"/>
            <a:ext cx="3537806" cy="35378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12499" b="-12500"/>
              </a:stretch>
            </a:blipFill>
            <a:ln w="19050" cap="sq">
              <a:solidFill>
                <a:srgbClr val="676039"/>
              </a:solidFill>
              <a:prstDash val="solid"/>
              <a:miter/>
            </a:ln>
          </p:spPr>
        </p:sp>
      </p:grpSp>
      <p:grpSp>
        <p:nvGrpSpPr>
          <p:cNvPr id="7" name="Group 7"/>
          <p:cNvGrpSpPr/>
          <p:nvPr/>
        </p:nvGrpSpPr>
        <p:grpSpPr>
          <a:xfrm>
            <a:off x="7375097" y="3380858"/>
            <a:ext cx="3537806" cy="35378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0000" r="-50000"/>
              </a:stretch>
            </a:blipFill>
            <a:ln w="19050" cap="sq">
              <a:solidFill>
                <a:srgbClr val="676039"/>
              </a:solidFill>
              <a:prstDash val="solid"/>
              <a:miter/>
            </a:ln>
          </p:spPr>
        </p:sp>
      </p:grpSp>
      <p:grpSp>
        <p:nvGrpSpPr>
          <p:cNvPr id="9" name="Group 9"/>
          <p:cNvGrpSpPr/>
          <p:nvPr/>
        </p:nvGrpSpPr>
        <p:grpSpPr>
          <a:xfrm>
            <a:off x="12667604" y="3380858"/>
            <a:ext cx="3537806" cy="353780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19050" cap="sq">
              <a:solidFill>
                <a:srgbClr val="676039"/>
              </a:solidFill>
              <a:prstDash val="solid"/>
              <a:miter/>
            </a:ln>
          </p:spPr>
        </p:sp>
      </p:grpSp>
      <p:grpSp>
        <p:nvGrpSpPr>
          <p:cNvPr id="11" name="Group 11"/>
          <p:cNvGrpSpPr/>
          <p:nvPr/>
        </p:nvGrpSpPr>
        <p:grpSpPr>
          <a:xfrm>
            <a:off x="1302058" y="7303543"/>
            <a:ext cx="5098871" cy="1421869"/>
            <a:chOff x="0" y="0"/>
            <a:chExt cx="6798494" cy="1895826"/>
          </a:xfrm>
        </p:grpSpPr>
        <p:sp>
          <p:nvSpPr>
            <p:cNvPr id="12" name="TextBox 12"/>
            <p:cNvSpPr txBox="1"/>
            <p:nvPr/>
          </p:nvSpPr>
          <p:spPr>
            <a:xfrm>
              <a:off x="0" y="843141"/>
              <a:ext cx="6798494" cy="1052684"/>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111111"/>
                  </a:solidFill>
                  <a:latin typeface="Times New Roman"/>
                  <a:ea typeface="Times New Roman"/>
                  <a:cs typeface="Times New Roman"/>
                  <a:sym typeface="Times New Roman"/>
                </a:rPr>
                <a:t>Saves energy and reduces operational costs.</a:t>
              </a:r>
            </a:p>
          </p:txBody>
        </p:sp>
        <p:sp>
          <p:nvSpPr>
            <p:cNvPr id="13" name="TextBox 13"/>
            <p:cNvSpPr txBox="1"/>
            <p:nvPr/>
          </p:nvSpPr>
          <p:spPr>
            <a:xfrm>
              <a:off x="0" y="0"/>
              <a:ext cx="6798494" cy="697230"/>
            </a:xfrm>
            <a:prstGeom prst="rect">
              <a:avLst/>
            </a:prstGeom>
          </p:spPr>
          <p:txBody>
            <a:bodyPr lIns="0" tIns="0" rIns="0" bIns="0" rtlCol="0" anchor="t">
              <a:spAutoFit/>
            </a:bodyPr>
            <a:lstStyle/>
            <a:p>
              <a:pPr marL="0" lvl="0" indent="0" algn="ctr">
                <a:lnSpc>
                  <a:spcPts val="3399"/>
                </a:lnSpc>
                <a:spcBef>
                  <a:spcPct val="0"/>
                </a:spcBef>
              </a:pPr>
              <a:r>
                <a:rPr lang="en-US" sz="3399" u="none" spc="-118">
                  <a:solidFill>
                    <a:srgbClr val="111111"/>
                  </a:solidFill>
                  <a:latin typeface="Times New Roman"/>
                  <a:ea typeface="Times New Roman"/>
                  <a:cs typeface="Times New Roman"/>
                  <a:sym typeface="Times New Roman"/>
                </a:rPr>
                <a:t>Energy-efficien</a:t>
              </a:r>
              <a:r>
                <a:rPr lang="en-US" sz="3399" b="1" u="none" spc="-118">
                  <a:solidFill>
                    <a:srgbClr val="111111"/>
                  </a:solidFill>
                  <a:latin typeface="Times New Roman Ultra-Bold"/>
                  <a:ea typeface="Times New Roman Ultra-Bold"/>
                  <a:cs typeface="Times New Roman Ultra-Bold"/>
                  <a:sym typeface="Times New Roman Ultra-Bold"/>
                </a:rPr>
                <a:t>t</a:t>
              </a:r>
              <a:r>
                <a:rPr lang="en-US" sz="3399" u="none" spc="-118">
                  <a:solidFill>
                    <a:srgbClr val="111111"/>
                  </a:solidFill>
                  <a:latin typeface="Times New Roman"/>
                  <a:ea typeface="Times New Roman"/>
                  <a:cs typeface="Times New Roman"/>
                  <a:sym typeface="Times New Roman"/>
                </a:rPr>
                <a:t> lighting</a:t>
              </a:r>
            </a:p>
          </p:txBody>
        </p:sp>
      </p:grpSp>
      <p:grpSp>
        <p:nvGrpSpPr>
          <p:cNvPr id="14" name="Group 14"/>
          <p:cNvGrpSpPr/>
          <p:nvPr/>
        </p:nvGrpSpPr>
        <p:grpSpPr>
          <a:xfrm>
            <a:off x="6594565" y="7303543"/>
            <a:ext cx="5098871" cy="1413932"/>
            <a:chOff x="0" y="0"/>
            <a:chExt cx="6798494" cy="1885242"/>
          </a:xfrm>
        </p:grpSpPr>
        <p:sp>
          <p:nvSpPr>
            <p:cNvPr id="15" name="TextBox 15"/>
            <p:cNvSpPr txBox="1"/>
            <p:nvPr/>
          </p:nvSpPr>
          <p:spPr>
            <a:xfrm>
              <a:off x="0" y="832558"/>
              <a:ext cx="6798494" cy="1052684"/>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111111"/>
                  </a:solidFill>
                  <a:latin typeface="Times New Roman"/>
                  <a:ea typeface="Times New Roman"/>
                  <a:cs typeface="Times New Roman"/>
                  <a:sym typeface="Times New Roman"/>
                </a:rPr>
                <a:t>Monitors performance and improves maintenance efficiency.</a:t>
              </a:r>
            </a:p>
          </p:txBody>
        </p:sp>
        <p:sp>
          <p:nvSpPr>
            <p:cNvPr id="16" name="TextBox 16"/>
            <p:cNvSpPr txBox="1"/>
            <p:nvPr/>
          </p:nvSpPr>
          <p:spPr>
            <a:xfrm>
              <a:off x="0" y="0"/>
              <a:ext cx="6798494" cy="686647"/>
            </a:xfrm>
            <a:prstGeom prst="rect">
              <a:avLst/>
            </a:prstGeom>
          </p:spPr>
          <p:txBody>
            <a:bodyPr lIns="0" tIns="0" rIns="0" bIns="0" rtlCol="0" anchor="t">
              <a:spAutoFit/>
            </a:bodyPr>
            <a:lstStyle/>
            <a:p>
              <a:pPr marL="0" lvl="0" indent="0" algn="ctr">
                <a:lnSpc>
                  <a:spcPts val="3399"/>
                </a:lnSpc>
                <a:spcBef>
                  <a:spcPct val="0"/>
                </a:spcBef>
              </a:pPr>
              <a:r>
                <a:rPr lang="en-US" sz="3399" u="none" spc="-118">
                  <a:solidFill>
                    <a:srgbClr val="111111"/>
                  </a:solidFill>
                  <a:latin typeface="Times New Roman"/>
                  <a:ea typeface="Times New Roman"/>
                  <a:cs typeface="Times New Roman"/>
                  <a:sym typeface="Times New Roman"/>
                </a:rPr>
                <a:t>Real-time management</a:t>
              </a:r>
            </a:p>
          </p:txBody>
        </p:sp>
      </p:grpSp>
      <p:grpSp>
        <p:nvGrpSpPr>
          <p:cNvPr id="17" name="Group 17"/>
          <p:cNvGrpSpPr/>
          <p:nvPr/>
        </p:nvGrpSpPr>
        <p:grpSpPr>
          <a:xfrm>
            <a:off x="11887071" y="7303543"/>
            <a:ext cx="5098871" cy="1413932"/>
            <a:chOff x="0" y="0"/>
            <a:chExt cx="6798494" cy="1885242"/>
          </a:xfrm>
        </p:grpSpPr>
        <p:sp>
          <p:nvSpPr>
            <p:cNvPr id="18" name="TextBox 18"/>
            <p:cNvSpPr txBox="1"/>
            <p:nvPr/>
          </p:nvSpPr>
          <p:spPr>
            <a:xfrm>
              <a:off x="0" y="832558"/>
              <a:ext cx="6798494" cy="1052684"/>
            </a:xfrm>
            <a:prstGeom prst="rect">
              <a:avLst/>
            </a:prstGeom>
          </p:spPr>
          <p:txBody>
            <a:bodyPr lIns="0" tIns="0" rIns="0" bIns="0" rtlCol="0" anchor="t">
              <a:spAutoFit/>
            </a:bodyPr>
            <a:lstStyle/>
            <a:p>
              <a:pPr marL="0" lvl="0" indent="0" algn="ctr">
                <a:lnSpc>
                  <a:spcPts val="3079"/>
                </a:lnSpc>
                <a:spcBef>
                  <a:spcPct val="0"/>
                </a:spcBef>
              </a:pPr>
              <a:r>
                <a:rPr lang="en-US" sz="2199" u="none">
                  <a:solidFill>
                    <a:srgbClr val="111111"/>
                  </a:solidFill>
                  <a:latin typeface="Times New Roman"/>
                  <a:ea typeface="Times New Roman"/>
                  <a:cs typeface="Times New Roman"/>
                  <a:sym typeface="Times New Roman"/>
                </a:rPr>
                <a:t>Adjusts brightness based on surrounding conditions.</a:t>
              </a:r>
            </a:p>
          </p:txBody>
        </p:sp>
        <p:sp>
          <p:nvSpPr>
            <p:cNvPr id="19" name="TextBox 19"/>
            <p:cNvSpPr txBox="1"/>
            <p:nvPr/>
          </p:nvSpPr>
          <p:spPr>
            <a:xfrm>
              <a:off x="0" y="0"/>
              <a:ext cx="6798494" cy="686647"/>
            </a:xfrm>
            <a:prstGeom prst="rect">
              <a:avLst/>
            </a:prstGeom>
          </p:spPr>
          <p:txBody>
            <a:bodyPr lIns="0" tIns="0" rIns="0" bIns="0" rtlCol="0" anchor="t">
              <a:spAutoFit/>
            </a:bodyPr>
            <a:lstStyle/>
            <a:p>
              <a:pPr marL="0" lvl="0" indent="0" algn="ctr">
                <a:lnSpc>
                  <a:spcPts val="3399"/>
                </a:lnSpc>
                <a:spcBef>
                  <a:spcPct val="0"/>
                </a:spcBef>
              </a:pPr>
              <a:r>
                <a:rPr lang="en-US" sz="3399" u="none" spc="-118">
                  <a:solidFill>
                    <a:srgbClr val="111111"/>
                  </a:solidFill>
                  <a:latin typeface="Times New Roman"/>
                  <a:ea typeface="Times New Roman"/>
                  <a:cs typeface="Times New Roman"/>
                  <a:sym typeface="Times New Roman"/>
                </a:rPr>
                <a:t>Dynamic illumination</a:t>
              </a:r>
            </a:p>
          </p:txBody>
        </p:sp>
      </p:grpSp>
      <p:sp>
        <p:nvSpPr>
          <p:cNvPr id="20" name="TextBox 20"/>
          <p:cNvSpPr txBox="1"/>
          <p:nvPr/>
        </p:nvSpPr>
        <p:spPr>
          <a:xfrm>
            <a:off x="1028700" y="1019175"/>
            <a:ext cx="16230600" cy="1106830"/>
          </a:xfrm>
          <a:prstGeom prst="rect">
            <a:avLst/>
          </a:prstGeom>
        </p:spPr>
        <p:txBody>
          <a:bodyPr lIns="0" tIns="0" rIns="0" bIns="0" rtlCol="0" anchor="t">
            <a:spAutoFit/>
          </a:bodyPr>
          <a:lstStyle/>
          <a:p>
            <a:pPr marL="0" lvl="0" indent="0" algn="ctr">
              <a:lnSpc>
                <a:spcPts val="7200"/>
              </a:lnSpc>
              <a:spcBef>
                <a:spcPct val="0"/>
              </a:spcBef>
            </a:pPr>
            <a:r>
              <a:rPr lang="en-US" sz="7200" u="none" spc="-252">
                <a:solidFill>
                  <a:srgbClr val="111111"/>
                </a:solidFill>
                <a:latin typeface="Times New Roman"/>
                <a:ea typeface="Times New Roman"/>
                <a:cs typeface="Times New Roman"/>
                <a:sym typeface="Times New Roman"/>
              </a:rPr>
              <a:t>Smart Lighting Technology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3322130" y="5314594"/>
            <a:ext cx="1968585" cy="1703721"/>
          </a:xfrm>
          <a:custGeom>
            <a:avLst/>
            <a:gdLst/>
            <a:ahLst/>
            <a:cxnLst/>
            <a:rect l="l" t="t" r="r" b="b"/>
            <a:pathLst>
              <a:path w="1968585" h="1703721">
                <a:moveTo>
                  <a:pt x="0" y="0"/>
                </a:moveTo>
                <a:lnTo>
                  <a:pt x="1968585" y="0"/>
                </a:lnTo>
                <a:lnTo>
                  <a:pt x="1968585" y="1703721"/>
                </a:lnTo>
                <a:lnTo>
                  <a:pt x="0" y="170372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3121750" y="5143500"/>
            <a:ext cx="1968585" cy="1703721"/>
          </a:xfrm>
          <a:custGeom>
            <a:avLst/>
            <a:gdLst/>
            <a:ahLst/>
            <a:cxnLst/>
            <a:rect l="l" t="t" r="r" b="b"/>
            <a:pathLst>
              <a:path w="1968585" h="1703721">
                <a:moveTo>
                  <a:pt x="0" y="0"/>
                </a:moveTo>
                <a:lnTo>
                  <a:pt x="1968585" y="0"/>
                </a:lnTo>
                <a:lnTo>
                  <a:pt x="1968585" y="1703721"/>
                </a:lnTo>
                <a:lnTo>
                  <a:pt x="0" y="170372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1028700" y="2091130"/>
            <a:ext cx="16230600" cy="1381125"/>
          </a:xfrm>
          <a:prstGeom prst="rect">
            <a:avLst/>
          </a:prstGeom>
        </p:spPr>
        <p:txBody>
          <a:bodyPr lIns="0" tIns="0" rIns="0" bIns="0" rtlCol="0" anchor="t">
            <a:spAutoFit/>
          </a:bodyPr>
          <a:lstStyle/>
          <a:p>
            <a:pPr marL="0" lvl="0" indent="0" algn="ctr">
              <a:lnSpc>
                <a:spcPts val="9000"/>
              </a:lnSpc>
              <a:spcBef>
                <a:spcPct val="0"/>
              </a:spcBef>
            </a:pPr>
            <a:r>
              <a:rPr lang="en-US" sz="9000" b="1" spc="-315">
                <a:solidFill>
                  <a:srgbClr val="111111"/>
                </a:solidFill>
                <a:latin typeface="Times New Roman Bold"/>
                <a:ea typeface="Times New Roman Bold"/>
                <a:cs typeface="Times New Roman Bold"/>
                <a:sym typeface="Times New Roman Bold"/>
              </a:rPr>
              <a:t>Objectives</a:t>
            </a:r>
          </a:p>
        </p:txBody>
      </p:sp>
      <p:sp>
        <p:nvSpPr>
          <p:cNvPr id="5" name="Freeform 5"/>
          <p:cNvSpPr/>
          <p:nvPr/>
        </p:nvSpPr>
        <p:spPr>
          <a:xfrm>
            <a:off x="1415440" y="1768534"/>
            <a:ext cx="1968585" cy="1703721"/>
          </a:xfrm>
          <a:custGeom>
            <a:avLst/>
            <a:gdLst/>
            <a:ahLst/>
            <a:cxnLst/>
            <a:rect l="l" t="t" r="r" b="b"/>
            <a:pathLst>
              <a:path w="1968585" h="1703721">
                <a:moveTo>
                  <a:pt x="0" y="0"/>
                </a:moveTo>
                <a:lnTo>
                  <a:pt x="1968585" y="0"/>
                </a:lnTo>
                <a:lnTo>
                  <a:pt x="1968585" y="1703721"/>
                </a:lnTo>
                <a:lnTo>
                  <a:pt x="0" y="170372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15290715" y="1768534"/>
            <a:ext cx="1968585" cy="1703721"/>
          </a:xfrm>
          <a:custGeom>
            <a:avLst/>
            <a:gdLst/>
            <a:ahLst/>
            <a:cxnLst/>
            <a:rect l="l" t="t" r="r" b="b"/>
            <a:pathLst>
              <a:path w="1968585" h="1703721">
                <a:moveTo>
                  <a:pt x="0" y="0"/>
                </a:moveTo>
                <a:lnTo>
                  <a:pt x="1968585" y="0"/>
                </a:lnTo>
                <a:lnTo>
                  <a:pt x="1968585" y="1703721"/>
                </a:lnTo>
                <a:lnTo>
                  <a:pt x="0" y="170372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Freeform 7"/>
          <p:cNvSpPr/>
          <p:nvPr/>
        </p:nvSpPr>
        <p:spPr>
          <a:xfrm>
            <a:off x="7871287" y="5143500"/>
            <a:ext cx="1968585" cy="1703721"/>
          </a:xfrm>
          <a:custGeom>
            <a:avLst/>
            <a:gdLst/>
            <a:ahLst/>
            <a:cxnLst/>
            <a:rect l="l" t="t" r="r" b="b"/>
            <a:pathLst>
              <a:path w="1968585" h="1703721">
                <a:moveTo>
                  <a:pt x="0" y="0"/>
                </a:moveTo>
                <a:lnTo>
                  <a:pt x="1968585" y="0"/>
                </a:lnTo>
                <a:lnTo>
                  <a:pt x="1968585" y="1703721"/>
                </a:lnTo>
                <a:lnTo>
                  <a:pt x="0" y="170372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1889953">
            <a:off x="16428859" y="-1996559"/>
            <a:ext cx="3718283" cy="4114800"/>
          </a:xfrm>
          <a:custGeom>
            <a:avLst/>
            <a:gdLst/>
            <a:ahLst/>
            <a:cxnLst/>
            <a:rect l="l" t="t" r="r" b="b"/>
            <a:pathLst>
              <a:path w="3718283" h="4114800">
                <a:moveTo>
                  <a:pt x="0" y="0"/>
                </a:moveTo>
                <a:lnTo>
                  <a:pt x="3718282" y="0"/>
                </a:lnTo>
                <a:lnTo>
                  <a:pt x="37182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499865">
            <a:off x="-2481205" y="7664050"/>
            <a:ext cx="6606330" cy="4167994"/>
          </a:xfrm>
          <a:custGeom>
            <a:avLst/>
            <a:gdLst/>
            <a:ahLst/>
            <a:cxnLst/>
            <a:rect l="l" t="t" r="r" b="b"/>
            <a:pathLst>
              <a:path w="6606330" h="4167994">
                <a:moveTo>
                  <a:pt x="0" y="0"/>
                </a:moveTo>
                <a:lnTo>
                  <a:pt x="6606331" y="0"/>
                </a:lnTo>
                <a:lnTo>
                  <a:pt x="6606331" y="4167994"/>
                </a:lnTo>
                <a:lnTo>
                  <a:pt x="0" y="4167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1415440" y="7018315"/>
            <a:ext cx="4668623" cy="1627951"/>
            <a:chOff x="0" y="0"/>
            <a:chExt cx="6224831" cy="2170602"/>
          </a:xfrm>
        </p:grpSpPr>
        <p:sp>
          <p:nvSpPr>
            <p:cNvPr id="11" name="TextBox 11"/>
            <p:cNvSpPr txBox="1"/>
            <p:nvPr/>
          </p:nvSpPr>
          <p:spPr>
            <a:xfrm>
              <a:off x="1039234" y="1597865"/>
              <a:ext cx="4146362" cy="572737"/>
            </a:xfrm>
            <a:prstGeom prst="rect">
              <a:avLst/>
            </a:prstGeom>
          </p:spPr>
          <p:txBody>
            <a:bodyPr lIns="0" tIns="0" rIns="0" bIns="0" rtlCol="0" anchor="t">
              <a:spAutoFit/>
            </a:bodyPr>
            <a:lstStyle/>
            <a:p>
              <a:pPr marL="0" lvl="0" indent="0" algn="ctr">
                <a:lnSpc>
                  <a:spcPts val="3359"/>
                </a:lnSpc>
                <a:spcBef>
                  <a:spcPct val="0"/>
                </a:spcBef>
              </a:pPr>
              <a:endParaRPr/>
            </a:p>
          </p:txBody>
        </p:sp>
        <p:sp>
          <p:nvSpPr>
            <p:cNvPr id="12" name="TextBox 12"/>
            <p:cNvSpPr txBox="1"/>
            <p:nvPr/>
          </p:nvSpPr>
          <p:spPr>
            <a:xfrm>
              <a:off x="0" y="-9525"/>
              <a:ext cx="6224831" cy="1462537"/>
            </a:xfrm>
            <a:prstGeom prst="rect">
              <a:avLst/>
            </a:prstGeom>
          </p:spPr>
          <p:txBody>
            <a:bodyPr lIns="0" tIns="0" rIns="0" bIns="0" rtlCol="0" anchor="t">
              <a:spAutoFit/>
            </a:bodyPr>
            <a:lstStyle/>
            <a:p>
              <a:pPr marL="0" lvl="0" indent="0" algn="ctr">
                <a:lnSpc>
                  <a:spcPts val="3900"/>
                </a:lnSpc>
                <a:spcBef>
                  <a:spcPct val="0"/>
                </a:spcBef>
              </a:pPr>
              <a:r>
                <a:rPr lang="en-US" sz="3900" spc="-136">
                  <a:solidFill>
                    <a:srgbClr val="111111"/>
                  </a:solidFill>
                  <a:latin typeface="Times New Roman"/>
                  <a:ea typeface="Times New Roman"/>
                  <a:cs typeface="Times New Roman"/>
                  <a:sym typeface="Times New Roman"/>
                </a:rPr>
                <a:t>To avoid unnecessary Waste of light.</a:t>
              </a:r>
            </a:p>
          </p:txBody>
        </p:sp>
      </p:grpSp>
      <p:sp>
        <p:nvSpPr>
          <p:cNvPr id="13" name="TextBox 13"/>
          <p:cNvSpPr txBox="1"/>
          <p:nvPr/>
        </p:nvSpPr>
        <p:spPr>
          <a:xfrm>
            <a:off x="6074778" y="7018315"/>
            <a:ext cx="5561603" cy="1657047"/>
          </a:xfrm>
          <a:prstGeom prst="rect">
            <a:avLst/>
          </a:prstGeom>
        </p:spPr>
        <p:txBody>
          <a:bodyPr lIns="0" tIns="0" rIns="0" bIns="0" rtlCol="0" anchor="t">
            <a:spAutoFit/>
          </a:bodyPr>
          <a:lstStyle/>
          <a:p>
            <a:pPr marL="0" lvl="0" indent="0" algn="ctr">
              <a:lnSpc>
                <a:spcPts val="4076"/>
              </a:lnSpc>
              <a:spcBef>
                <a:spcPct val="0"/>
              </a:spcBef>
            </a:pPr>
            <a:r>
              <a:rPr lang="en-US" sz="4076" spc="-142">
                <a:solidFill>
                  <a:srgbClr val="111111"/>
                </a:solidFill>
                <a:latin typeface="Times New Roman"/>
                <a:ea typeface="Times New Roman"/>
                <a:cs typeface="Times New Roman"/>
                <a:sym typeface="Times New Roman"/>
              </a:rPr>
              <a:t> Provide efficient, automatic and smart lighting system. </a:t>
            </a:r>
          </a:p>
        </p:txBody>
      </p:sp>
      <p:sp>
        <p:nvSpPr>
          <p:cNvPr id="14" name="TextBox 14"/>
          <p:cNvSpPr txBox="1"/>
          <p:nvPr/>
        </p:nvSpPr>
        <p:spPr>
          <a:xfrm>
            <a:off x="11636381" y="7018315"/>
            <a:ext cx="5622919" cy="1139217"/>
          </a:xfrm>
          <a:prstGeom prst="rect">
            <a:avLst/>
          </a:prstGeom>
        </p:spPr>
        <p:txBody>
          <a:bodyPr lIns="0" tIns="0" rIns="0" bIns="0" rtlCol="0" anchor="t">
            <a:spAutoFit/>
          </a:bodyPr>
          <a:lstStyle/>
          <a:p>
            <a:pPr marL="0" lvl="0" indent="0" algn="ctr">
              <a:lnSpc>
                <a:spcPts val="4076"/>
              </a:lnSpc>
              <a:spcBef>
                <a:spcPct val="0"/>
              </a:spcBef>
            </a:pPr>
            <a:r>
              <a:rPr lang="en-US" sz="4076" spc="-142">
                <a:solidFill>
                  <a:srgbClr val="111111"/>
                </a:solidFill>
                <a:latin typeface="Times New Roman"/>
                <a:ea typeface="Times New Roman"/>
                <a:cs typeface="Times New Roman"/>
                <a:sym typeface="Times New Roman"/>
              </a:rPr>
              <a:t> Totally based on Renewable energy sources.</a:t>
            </a:r>
          </a:p>
        </p:txBody>
      </p:sp>
      <p:sp>
        <p:nvSpPr>
          <p:cNvPr id="15" name="TextBox 15"/>
          <p:cNvSpPr txBox="1"/>
          <p:nvPr/>
        </p:nvSpPr>
        <p:spPr>
          <a:xfrm>
            <a:off x="12757281" y="3705769"/>
            <a:ext cx="6220549" cy="621386"/>
          </a:xfrm>
          <a:prstGeom prst="rect">
            <a:avLst/>
          </a:prstGeom>
        </p:spPr>
        <p:txBody>
          <a:bodyPr lIns="0" tIns="0" rIns="0" bIns="0" rtlCol="0" anchor="t">
            <a:spAutoFit/>
          </a:bodyPr>
          <a:lstStyle/>
          <a:p>
            <a:pPr marL="0" lvl="0" indent="0" algn="ctr">
              <a:lnSpc>
                <a:spcPts val="4076"/>
              </a:lnSpc>
              <a:spcBef>
                <a:spcPct val="0"/>
              </a:spcBef>
            </a:pPr>
            <a:r>
              <a:rPr lang="en-US" sz="4076" spc="-142">
                <a:solidFill>
                  <a:srgbClr val="111111"/>
                </a:solidFill>
                <a:latin typeface="Times New Roman"/>
                <a:ea typeface="Times New Roman"/>
                <a:cs typeface="Times New Roman"/>
                <a:sym typeface="Times New Roman"/>
              </a:rPr>
              <a:t> Energy Saving. </a:t>
            </a:r>
          </a:p>
        </p:txBody>
      </p:sp>
      <p:sp>
        <p:nvSpPr>
          <p:cNvPr id="16" name="TextBox 16"/>
          <p:cNvSpPr txBox="1"/>
          <p:nvPr/>
        </p:nvSpPr>
        <p:spPr>
          <a:xfrm>
            <a:off x="273750" y="3997210"/>
            <a:ext cx="6220549" cy="621386"/>
          </a:xfrm>
          <a:prstGeom prst="rect">
            <a:avLst/>
          </a:prstGeom>
        </p:spPr>
        <p:txBody>
          <a:bodyPr lIns="0" tIns="0" rIns="0" bIns="0" rtlCol="0" anchor="t">
            <a:spAutoFit/>
          </a:bodyPr>
          <a:lstStyle/>
          <a:p>
            <a:pPr marL="0" lvl="0" indent="0" algn="ctr">
              <a:lnSpc>
                <a:spcPts val="4076"/>
              </a:lnSpc>
              <a:spcBef>
                <a:spcPct val="0"/>
              </a:spcBef>
            </a:pPr>
            <a:r>
              <a:rPr lang="en-US" sz="4076" spc="-142">
                <a:solidFill>
                  <a:srgbClr val="111111"/>
                </a:solidFill>
                <a:latin typeface="Times New Roman"/>
                <a:ea typeface="Times New Roman"/>
                <a:cs typeface="Times New Roman"/>
                <a:sym typeface="Times New Roman"/>
              </a:rPr>
              <a:t> Longer life expectancy.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2474112">
            <a:off x="13113521" y="7209735"/>
            <a:ext cx="7315200" cy="2779776"/>
          </a:xfrm>
          <a:custGeom>
            <a:avLst/>
            <a:gdLst/>
            <a:ahLst/>
            <a:cxnLst/>
            <a:rect l="l" t="t" r="r" b="b"/>
            <a:pathLst>
              <a:path w="7315200" h="2779776">
                <a:moveTo>
                  <a:pt x="0" y="0"/>
                </a:moveTo>
                <a:lnTo>
                  <a:pt x="7315200" y="0"/>
                </a:lnTo>
                <a:lnTo>
                  <a:pt x="7315200" y="2779776"/>
                </a:lnTo>
                <a:lnTo>
                  <a:pt x="0" y="2779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17744" y="-876300"/>
            <a:ext cx="3995097" cy="4114800"/>
          </a:xfrm>
          <a:custGeom>
            <a:avLst/>
            <a:gdLst/>
            <a:ahLst/>
            <a:cxnLst/>
            <a:rect l="l" t="t" r="r" b="b"/>
            <a:pathLst>
              <a:path w="3995097" h="4114800">
                <a:moveTo>
                  <a:pt x="0" y="0"/>
                </a:moveTo>
                <a:lnTo>
                  <a:pt x="3995096" y="0"/>
                </a:lnTo>
                <a:lnTo>
                  <a:pt x="399509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082327" y="3412977"/>
            <a:ext cx="3502637" cy="4114800"/>
          </a:xfrm>
          <a:custGeom>
            <a:avLst/>
            <a:gdLst/>
            <a:ahLst/>
            <a:cxnLst/>
            <a:rect l="l" t="t" r="r" b="b"/>
            <a:pathLst>
              <a:path w="3502637" h="4114800">
                <a:moveTo>
                  <a:pt x="0" y="0"/>
                </a:moveTo>
                <a:lnTo>
                  <a:pt x="3502637" y="0"/>
                </a:lnTo>
                <a:lnTo>
                  <a:pt x="3502637" y="4114800"/>
                </a:lnTo>
                <a:lnTo>
                  <a:pt x="0" y="4114800"/>
                </a:lnTo>
                <a:lnTo>
                  <a:pt x="0" y="0"/>
                </a:lnTo>
                <a:close/>
              </a:path>
            </a:pathLst>
          </a:custGeom>
          <a:blipFill>
            <a:blip r:embed="rId6">
              <a:alphaModFix amt="62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429641" y="3096450"/>
            <a:ext cx="12808010" cy="4644578"/>
          </a:xfrm>
          <a:prstGeom prst="rect">
            <a:avLst/>
          </a:prstGeom>
        </p:spPr>
        <p:txBody>
          <a:bodyPr lIns="0" tIns="0" rIns="0" bIns="0" rtlCol="0" anchor="t">
            <a:spAutoFit/>
          </a:bodyPr>
          <a:lstStyle/>
          <a:p>
            <a:pPr algn="just">
              <a:lnSpc>
                <a:spcPts val="3999"/>
              </a:lnSpc>
              <a:spcBef>
                <a:spcPct val="0"/>
              </a:spcBef>
            </a:pPr>
            <a:r>
              <a:rPr lang="en-US" sz="3999" spc="-139">
                <a:solidFill>
                  <a:srgbClr val="111111"/>
                </a:solidFill>
                <a:latin typeface="Times New Roman"/>
                <a:ea typeface="Times New Roman"/>
                <a:cs typeface="Times New Roman"/>
                <a:sym typeface="Times New Roman"/>
              </a:rPr>
              <a:t>This Smart Street lighting system not only helps in rural areas but also beneficial in urban areas too. As we are moving towards more advancement we require more power so use of renewable resources is useful and advantageous. With this project, we can even add smart parking of vehicle and it is even useful for driverless cars.With the advances in technology and good resource planning the cost of the system can be cut down and also with the use of good equipment the maintenance can also be reduced in terms of periodic checks. </a:t>
            </a:r>
          </a:p>
        </p:txBody>
      </p:sp>
      <p:sp>
        <p:nvSpPr>
          <p:cNvPr id="6" name="TextBox 6"/>
          <p:cNvSpPr txBox="1"/>
          <p:nvPr/>
        </p:nvSpPr>
        <p:spPr>
          <a:xfrm>
            <a:off x="1181100" y="1171575"/>
            <a:ext cx="16230600" cy="1106830"/>
          </a:xfrm>
          <a:prstGeom prst="rect">
            <a:avLst/>
          </a:prstGeom>
        </p:spPr>
        <p:txBody>
          <a:bodyPr lIns="0" tIns="0" rIns="0" bIns="0" rtlCol="0" anchor="t">
            <a:spAutoFit/>
          </a:bodyPr>
          <a:lstStyle/>
          <a:p>
            <a:pPr marL="0" lvl="0" indent="0" algn="ctr">
              <a:lnSpc>
                <a:spcPts val="7200"/>
              </a:lnSpc>
              <a:spcBef>
                <a:spcPct val="0"/>
              </a:spcBef>
            </a:pPr>
            <a:r>
              <a:rPr lang="en-US" sz="7200" spc="-252">
                <a:solidFill>
                  <a:srgbClr val="111111"/>
                </a:solidFill>
                <a:latin typeface="Times New Roman"/>
                <a:ea typeface="Times New Roman"/>
                <a:cs typeface="Times New Roman"/>
                <a:sym typeface="Times New Roman"/>
              </a:rPr>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2228254" y="2574168"/>
            <a:ext cx="14687507" cy="4172202"/>
          </a:xfrm>
          <a:prstGeom prst="rect">
            <a:avLst/>
          </a:prstGeom>
        </p:spPr>
        <p:txBody>
          <a:bodyPr lIns="0" tIns="0" rIns="0" bIns="0" rtlCol="0" anchor="t">
            <a:spAutoFit/>
          </a:bodyPr>
          <a:lstStyle/>
          <a:p>
            <a:pPr algn="ctr">
              <a:lnSpc>
                <a:spcPts val="8799"/>
              </a:lnSpc>
            </a:pPr>
            <a:r>
              <a:rPr lang="en-US" sz="8799" spc="-307">
                <a:solidFill>
                  <a:srgbClr val="111111"/>
                </a:solidFill>
                <a:latin typeface="Times New Roman"/>
                <a:ea typeface="Times New Roman"/>
                <a:cs typeface="Times New Roman"/>
                <a:sym typeface="Times New Roman"/>
              </a:rPr>
              <a:t>THANK YOU!!</a:t>
            </a:r>
          </a:p>
          <a:p>
            <a:pPr algn="ctr">
              <a:lnSpc>
                <a:spcPts val="8799"/>
              </a:lnSpc>
            </a:pPr>
            <a:endParaRPr lang="en-US" sz="8799" spc="-307">
              <a:solidFill>
                <a:srgbClr val="111111"/>
              </a:solidFill>
              <a:latin typeface="Times New Roman"/>
              <a:ea typeface="Times New Roman"/>
              <a:cs typeface="Times New Roman"/>
              <a:sym typeface="Times New Roman"/>
            </a:endParaRPr>
          </a:p>
          <a:p>
            <a:pPr marL="0" lvl="0" indent="0" algn="ctr">
              <a:lnSpc>
                <a:spcPts val="4700"/>
              </a:lnSpc>
              <a:spcBef>
                <a:spcPct val="0"/>
              </a:spcBef>
            </a:pPr>
            <a:r>
              <a:rPr lang="en-US" sz="4700" u="none" spc="-164">
                <a:solidFill>
                  <a:srgbClr val="111111"/>
                </a:solidFill>
                <a:latin typeface="Times New Roman"/>
                <a:ea typeface="Times New Roman"/>
                <a:cs typeface="Times New Roman"/>
                <a:sym typeface="Times New Roman"/>
              </a:rPr>
              <a:t>“</a:t>
            </a:r>
            <a:r>
              <a:rPr lang="en-US" sz="4700" b="1" u="none" spc="-164">
                <a:solidFill>
                  <a:srgbClr val="111111"/>
                </a:solidFill>
                <a:latin typeface="Times New Roman Ultra-Bold"/>
                <a:ea typeface="Times New Roman Ultra-Bold"/>
                <a:cs typeface="Times New Roman Ultra-Bold"/>
                <a:sym typeface="Times New Roman Ultra-Bold"/>
              </a:rPr>
              <a:t>Illuminate the path</a:t>
            </a:r>
          </a:p>
          <a:p>
            <a:pPr marL="0" lvl="0" indent="0" algn="ctr">
              <a:lnSpc>
                <a:spcPts val="4700"/>
              </a:lnSpc>
              <a:spcBef>
                <a:spcPct val="0"/>
              </a:spcBef>
            </a:pPr>
            <a:r>
              <a:rPr lang="en-US" sz="4700" u="none" spc="-164">
                <a:solidFill>
                  <a:srgbClr val="111111"/>
                </a:solidFill>
                <a:latin typeface="Times New Roman"/>
                <a:ea typeface="Times New Roman"/>
                <a:cs typeface="Times New Roman"/>
                <a:sym typeface="Times New Roman"/>
              </a:rPr>
              <a:t> to a brighter, sustainable</a:t>
            </a:r>
          </a:p>
          <a:p>
            <a:pPr marL="0" lvl="0" indent="0" algn="ctr">
              <a:lnSpc>
                <a:spcPts val="4700"/>
              </a:lnSpc>
              <a:spcBef>
                <a:spcPct val="0"/>
              </a:spcBef>
            </a:pPr>
            <a:r>
              <a:rPr lang="en-US" sz="4700" u="none" spc="-164">
                <a:solidFill>
                  <a:srgbClr val="111111"/>
                </a:solidFill>
                <a:latin typeface="Times New Roman"/>
                <a:ea typeface="Times New Roman"/>
                <a:cs typeface="Times New Roman"/>
                <a:sym typeface="Times New Roman"/>
              </a:rPr>
              <a:t> future together.”</a:t>
            </a:r>
          </a:p>
        </p:txBody>
      </p:sp>
      <p:sp>
        <p:nvSpPr>
          <p:cNvPr id="3" name="Freeform 3"/>
          <p:cNvSpPr/>
          <p:nvPr/>
        </p:nvSpPr>
        <p:spPr>
          <a:xfrm flipV="1">
            <a:off x="8287984" y="840544"/>
            <a:ext cx="856016" cy="1037023"/>
          </a:xfrm>
          <a:custGeom>
            <a:avLst/>
            <a:gdLst/>
            <a:ahLst/>
            <a:cxnLst/>
            <a:rect l="l" t="t" r="r" b="b"/>
            <a:pathLst>
              <a:path w="856016" h="1037023">
                <a:moveTo>
                  <a:pt x="0" y="1037024"/>
                </a:moveTo>
                <a:lnTo>
                  <a:pt x="856016" y="1037024"/>
                </a:lnTo>
                <a:lnTo>
                  <a:pt x="856016" y="0"/>
                </a:lnTo>
                <a:lnTo>
                  <a:pt x="0" y="0"/>
                </a:lnTo>
                <a:lnTo>
                  <a:pt x="0" y="1037024"/>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flipV="1">
            <a:off x="9144000" y="840544"/>
            <a:ext cx="856016" cy="1037023"/>
          </a:xfrm>
          <a:custGeom>
            <a:avLst/>
            <a:gdLst/>
            <a:ahLst/>
            <a:cxnLst/>
            <a:rect l="l" t="t" r="r" b="b"/>
            <a:pathLst>
              <a:path w="856016" h="1037023">
                <a:moveTo>
                  <a:pt x="0" y="1037024"/>
                </a:moveTo>
                <a:lnTo>
                  <a:pt x="856016" y="1037024"/>
                </a:lnTo>
                <a:lnTo>
                  <a:pt x="856016" y="0"/>
                </a:lnTo>
                <a:lnTo>
                  <a:pt x="0" y="0"/>
                </a:lnTo>
                <a:lnTo>
                  <a:pt x="0" y="1037024"/>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394413" y="5827939"/>
            <a:ext cx="4262034" cy="4114800"/>
          </a:xfrm>
          <a:custGeom>
            <a:avLst/>
            <a:gdLst/>
            <a:ahLst/>
            <a:cxnLst/>
            <a:rect l="l" t="t" r="r" b="b"/>
            <a:pathLst>
              <a:path w="4262034" h="4114800">
                <a:moveTo>
                  <a:pt x="0" y="0"/>
                </a:moveTo>
                <a:lnTo>
                  <a:pt x="4262034" y="0"/>
                </a:lnTo>
                <a:lnTo>
                  <a:pt x="42620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82238" y="1028700"/>
            <a:ext cx="5836591" cy="8229600"/>
            <a:chOff x="0" y="0"/>
            <a:chExt cx="11737823" cy="16550345"/>
          </a:xfrm>
        </p:grpSpPr>
        <p:sp>
          <p:nvSpPr>
            <p:cNvPr id="4" name="Freeform 4"/>
            <p:cNvSpPr/>
            <p:nvPr/>
          </p:nvSpPr>
          <p:spPr>
            <a:xfrm>
              <a:off x="0" y="0"/>
              <a:ext cx="11737823" cy="16550345"/>
            </a:xfrm>
            <a:custGeom>
              <a:avLst/>
              <a:gdLst/>
              <a:ahLst/>
              <a:cxnLst/>
              <a:rect l="l" t="t" r="r" b="b"/>
              <a:pathLst>
                <a:path w="11737823" h="16550345">
                  <a:moveTo>
                    <a:pt x="0" y="15711794"/>
                  </a:moveTo>
                  <a:lnTo>
                    <a:pt x="0" y="838551"/>
                  </a:lnTo>
                  <a:cubicBezTo>
                    <a:pt x="0" y="375141"/>
                    <a:pt x="399086" y="0"/>
                    <a:pt x="892075" y="0"/>
                  </a:cubicBezTo>
                  <a:lnTo>
                    <a:pt x="10845748" y="0"/>
                  </a:lnTo>
                  <a:cubicBezTo>
                    <a:pt x="11338737" y="0"/>
                    <a:pt x="11737823" y="377348"/>
                    <a:pt x="11737823" y="838551"/>
                  </a:cubicBezTo>
                  <a:lnTo>
                    <a:pt x="11737823" y="15711794"/>
                  </a:lnTo>
                  <a:cubicBezTo>
                    <a:pt x="11737823" y="16175203"/>
                    <a:pt x="11338737" y="16550345"/>
                    <a:pt x="10845748" y="16550345"/>
                  </a:cubicBezTo>
                  <a:lnTo>
                    <a:pt x="892075" y="16550345"/>
                  </a:lnTo>
                  <a:cubicBezTo>
                    <a:pt x="401434" y="16550345"/>
                    <a:pt x="0" y="16175203"/>
                    <a:pt x="0" y="15711794"/>
                  </a:cubicBezTo>
                  <a:close/>
                </a:path>
              </a:pathLst>
            </a:custGeom>
            <a:blipFill>
              <a:blip r:embed="rId4"/>
              <a:stretch>
                <a:fillRect l="-75333" r="-75333"/>
              </a:stretch>
            </a:blipFill>
            <a:ln w="38100" cap="sq">
              <a:solidFill>
                <a:srgbClr val="E6D98E"/>
              </a:solidFill>
              <a:prstDash val="solid"/>
              <a:miter/>
            </a:ln>
          </p:spPr>
        </p:sp>
      </p:grpSp>
      <p:sp>
        <p:nvSpPr>
          <p:cNvPr id="5" name="Freeform 5"/>
          <p:cNvSpPr/>
          <p:nvPr/>
        </p:nvSpPr>
        <p:spPr>
          <a:xfrm>
            <a:off x="401505" y="240591"/>
            <a:ext cx="2795224" cy="3386285"/>
          </a:xfrm>
          <a:custGeom>
            <a:avLst/>
            <a:gdLst/>
            <a:ahLst/>
            <a:cxnLst/>
            <a:rect l="l" t="t" r="r" b="b"/>
            <a:pathLst>
              <a:path w="2795224" h="3386285">
                <a:moveTo>
                  <a:pt x="0" y="0"/>
                </a:moveTo>
                <a:lnTo>
                  <a:pt x="2795225" y="0"/>
                </a:lnTo>
                <a:lnTo>
                  <a:pt x="2795225" y="3386285"/>
                </a:lnTo>
                <a:lnTo>
                  <a:pt x="0" y="338628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TextBox 6"/>
          <p:cNvSpPr txBox="1"/>
          <p:nvPr/>
        </p:nvSpPr>
        <p:spPr>
          <a:xfrm>
            <a:off x="8265126" y="1019175"/>
            <a:ext cx="8818723" cy="2021255"/>
          </a:xfrm>
          <a:prstGeom prst="rect">
            <a:avLst/>
          </a:prstGeom>
        </p:spPr>
        <p:txBody>
          <a:bodyPr lIns="0" tIns="0" rIns="0" bIns="0" rtlCol="0" anchor="t">
            <a:spAutoFit/>
          </a:bodyPr>
          <a:lstStyle/>
          <a:p>
            <a:pPr marL="0" lvl="0" indent="0" algn="l">
              <a:lnSpc>
                <a:spcPts val="7200"/>
              </a:lnSpc>
              <a:spcBef>
                <a:spcPct val="0"/>
              </a:spcBef>
            </a:pPr>
            <a:r>
              <a:rPr lang="en-US" sz="7200" u="none" spc="-252">
                <a:solidFill>
                  <a:srgbClr val="111111"/>
                </a:solidFill>
                <a:latin typeface="Times New Roman"/>
                <a:ea typeface="Times New Roman"/>
                <a:cs typeface="Times New Roman"/>
                <a:sym typeface="Times New Roman"/>
              </a:rPr>
              <a:t>Introduction to smart street lighting</a:t>
            </a:r>
          </a:p>
        </p:txBody>
      </p:sp>
      <p:sp>
        <p:nvSpPr>
          <p:cNvPr id="7" name="TextBox 7"/>
          <p:cNvSpPr txBox="1"/>
          <p:nvPr/>
        </p:nvSpPr>
        <p:spPr>
          <a:xfrm>
            <a:off x="8016427" y="3075090"/>
            <a:ext cx="7872813" cy="5381873"/>
          </a:xfrm>
          <a:prstGeom prst="rect">
            <a:avLst/>
          </a:prstGeom>
        </p:spPr>
        <p:txBody>
          <a:bodyPr lIns="0" tIns="0" rIns="0" bIns="0" rtlCol="0" anchor="t">
            <a:spAutoFit/>
          </a:bodyPr>
          <a:lstStyle/>
          <a:p>
            <a:pPr algn="just">
              <a:lnSpc>
                <a:spcPts val="4200"/>
              </a:lnSpc>
            </a:pPr>
            <a:r>
              <a:rPr lang="en-US" sz="3000">
                <a:solidFill>
                  <a:srgbClr val="111111"/>
                </a:solidFill>
                <a:latin typeface="Times New Roman"/>
                <a:ea typeface="Times New Roman"/>
                <a:cs typeface="Times New Roman"/>
                <a:sym typeface="Times New Roman"/>
              </a:rPr>
              <a:t>.The street lighting is one of the largest energy expenses for a city.</a:t>
            </a:r>
          </a:p>
          <a:p>
            <a:pPr algn="just">
              <a:lnSpc>
                <a:spcPts val="4200"/>
              </a:lnSpc>
            </a:pPr>
            <a:r>
              <a:rPr lang="en-US" sz="3000">
                <a:solidFill>
                  <a:srgbClr val="111111"/>
                </a:solidFill>
                <a:latin typeface="Times New Roman"/>
                <a:ea typeface="Times New Roman"/>
                <a:cs typeface="Times New Roman"/>
                <a:sym typeface="Times New Roman"/>
              </a:rPr>
              <a:t> .An intelligent street lighting system can cut municipal street lighting costs as much as 50% - 70%.</a:t>
            </a:r>
          </a:p>
          <a:p>
            <a:pPr algn="just">
              <a:lnSpc>
                <a:spcPts val="4200"/>
              </a:lnSpc>
              <a:spcBef>
                <a:spcPct val="0"/>
              </a:spcBef>
            </a:pPr>
            <a:r>
              <a:rPr lang="en-US" sz="3000">
                <a:solidFill>
                  <a:srgbClr val="111111"/>
                </a:solidFill>
                <a:latin typeface="Times New Roman"/>
                <a:ea typeface="Times New Roman"/>
                <a:cs typeface="Times New Roman"/>
                <a:sym typeface="Times New Roman"/>
              </a:rPr>
              <a:t>. The energy consumption in entire world is increasing at the fastest rates due to population growth and economic development and the availability of energy sources remains woefully constrained.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493093" y="2637345"/>
            <a:ext cx="1637106" cy="6620955"/>
          </a:xfrm>
          <a:custGeom>
            <a:avLst/>
            <a:gdLst/>
            <a:ahLst/>
            <a:cxnLst/>
            <a:rect l="l" t="t" r="r" b="b"/>
            <a:pathLst>
              <a:path w="1637106" h="6620955">
                <a:moveTo>
                  <a:pt x="0" y="0"/>
                </a:moveTo>
                <a:lnTo>
                  <a:pt x="1637107" y="0"/>
                </a:lnTo>
                <a:lnTo>
                  <a:pt x="1637107" y="6620955"/>
                </a:lnTo>
                <a:lnTo>
                  <a:pt x="0" y="66209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68964" y="6579839"/>
            <a:ext cx="4009298" cy="4857079"/>
          </a:xfrm>
          <a:custGeom>
            <a:avLst/>
            <a:gdLst/>
            <a:ahLst/>
            <a:cxnLst/>
            <a:rect l="l" t="t" r="r" b="b"/>
            <a:pathLst>
              <a:path w="4009298" h="4857079">
                <a:moveTo>
                  <a:pt x="0" y="0"/>
                </a:moveTo>
                <a:lnTo>
                  <a:pt x="4009298" y="0"/>
                </a:lnTo>
                <a:lnTo>
                  <a:pt x="4009298" y="4857079"/>
                </a:lnTo>
                <a:lnTo>
                  <a:pt x="0" y="485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61370">
            <a:off x="230936" y="-713378"/>
            <a:ext cx="2053932" cy="5158277"/>
          </a:xfrm>
          <a:custGeom>
            <a:avLst/>
            <a:gdLst/>
            <a:ahLst/>
            <a:cxnLst/>
            <a:rect l="l" t="t" r="r" b="b"/>
            <a:pathLst>
              <a:path w="2053932" h="5158277">
                <a:moveTo>
                  <a:pt x="0" y="0"/>
                </a:moveTo>
                <a:lnTo>
                  <a:pt x="2053933" y="0"/>
                </a:lnTo>
                <a:lnTo>
                  <a:pt x="2053933" y="5158277"/>
                </a:lnTo>
                <a:lnTo>
                  <a:pt x="0" y="51582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257903" y="1307596"/>
            <a:ext cx="8401118" cy="1106830"/>
          </a:xfrm>
          <a:prstGeom prst="rect">
            <a:avLst/>
          </a:prstGeom>
        </p:spPr>
        <p:txBody>
          <a:bodyPr lIns="0" tIns="0" rIns="0" bIns="0" rtlCol="0" anchor="t">
            <a:spAutoFit/>
          </a:bodyPr>
          <a:lstStyle/>
          <a:p>
            <a:pPr marL="0" lvl="0" indent="0" algn="l">
              <a:lnSpc>
                <a:spcPts val="7200"/>
              </a:lnSpc>
              <a:spcBef>
                <a:spcPct val="0"/>
              </a:spcBef>
            </a:pPr>
            <a:r>
              <a:rPr lang="en-US" sz="7200" spc="-252">
                <a:solidFill>
                  <a:srgbClr val="111111"/>
                </a:solidFill>
                <a:latin typeface="Times New Roman"/>
                <a:ea typeface="Times New Roman"/>
                <a:cs typeface="Times New Roman"/>
                <a:sym typeface="Times New Roman"/>
              </a:rPr>
              <a:t>Existing System</a:t>
            </a:r>
          </a:p>
        </p:txBody>
      </p:sp>
      <p:sp>
        <p:nvSpPr>
          <p:cNvPr id="6" name="TextBox 6"/>
          <p:cNvSpPr txBox="1"/>
          <p:nvPr/>
        </p:nvSpPr>
        <p:spPr>
          <a:xfrm>
            <a:off x="8615893" y="2523045"/>
            <a:ext cx="6590944" cy="5800726"/>
          </a:xfrm>
          <a:prstGeom prst="rect">
            <a:avLst/>
          </a:prstGeom>
        </p:spPr>
        <p:txBody>
          <a:bodyPr lIns="0" tIns="0" rIns="0" bIns="0" rtlCol="0" anchor="t">
            <a:spAutoFit/>
          </a:bodyPr>
          <a:lstStyle/>
          <a:p>
            <a:pPr marL="647695" lvl="1" indent="-323848" algn="l">
              <a:lnSpc>
                <a:spcPts val="4199"/>
              </a:lnSpc>
              <a:buFont typeface="Arial"/>
              <a:buChar char="•"/>
            </a:pPr>
            <a:r>
              <a:rPr lang="en-US" sz="2999">
                <a:solidFill>
                  <a:srgbClr val="111111"/>
                </a:solidFill>
                <a:latin typeface="Times New Roman"/>
                <a:ea typeface="Times New Roman"/>
                <a:cs typeface="Times New Roman"/>
                <a:sym typeface="Times New Roman"/>
              </a:rPr>
              <a:t>Street lights remain always on when there is presence of light. </a:t>
            </a:r>
          </a:p>
          <a:p>
            <a:pPr marL="647695" lvl="1" indent="-323848" algn="l">
              <a:lnSpc>
                <a:spcPts val="4199"/>
              </a:lnSpc>
              <a:buFont typeface="Arial"/>
              <a:buChar char="•"/>
            </a:pPr>
            <a:r>
              <a:rPr lang="en-US" sz="2999">
                <a:solidFill>
                  <a:srgbClr val="111111"/>
                </a:solidFill>
                <a:latin typeface="Times New Roman"/>
                <a:ea typeface="Times New Roman"/>
                <a:cs typeface="Times New Roman"/>
                <a:sym typeface="Times New Roman"/>
              </a:rPr>
              <a:t>These street lights need a manual switching operation.</a:t>
            </a:r>
          </a:p>
          <a:p>
            <a:pPr marL="647695" lvl="1" indent="-323848" algn="l">
              <a:lnSpc>
                <a:spcPts val="4199"/>
              </a:lnSpc>
              <a:buFont typeface="Arial"/>
              <a:buChar char="•"/>
            </a:pPr>
            <a:r>
              <a:rPr lang="en-US" sz="2999">
                <a:solidFill>
                  <a:srgbClr val="111111"/>
                </a:solidFill>
                <a:latin typeface="Times New Roman"/>
                <a:ea typeface="Times New Roman"/>
                <a:cs typeface="Times New Roman"/>
                <a:sym typeface="Times New Roman"/>
              </a:rPr>
              <a:t>It also needs man power.</a:t>
            </a:r>
          </a:p>
          <a:p>
            <a:pPr marL="647695" lvl="1" indent="-323848" algn="l">
              <a:lnSpc>
                <a:spcPts val="4199"/>
              </a:lnSpc>
              <a:buFont typeface="Arial"/>
              <a:buChar char="•"/>
            </a:pPr>
            <a:r>
              <a:rPr lang="en-US" sz="2999">
                <a:solidFill>
                  <a:srgbClr val="111111"/>
                </a:solidFill>
                <a:latin typeface="Times New Roman"/>
                <a:ea typeface="Times New Roman"/>
                <a:cs typeface="Times New Roman"/>
                <a:sym typeface="Times New Roman"/>
              </a:rPr>
              <a:t>These street lights are unnecessarily glowing with its full intensity in the absence of any activities in the street.</a:t>
            </a:r>
          </a:p>
          <a:p>
            <a:pPr marL="647695" lvl="1" indent="-323848" algn="l">
              <a:lnSpc>
                <a:spcPts val="4199"/>
              </a:lnSpc>
              <a:buFont typeface="Arial"/>
              <a:buChar char="•"/>
            </a:pPr>
            <a:r>
              <a:rPr lang="en-US" sz="2999">
                <a:solidFill>
                  <a:srgbClr val="111111"/>
                </a:solidFill>
                <a:latin typeface="Times New Roman"/>
                <a:ea typeface="Times New Roman"/>
                <a:cs typeface="Times New Roman"/>
                <a:sym typeface="Times New Roman"/>
              </a:rPr>
              <a:t> High power consumption and waste of energy.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8100000">
            <a:off x="-3171479" y="-1672009"/>
            <a:ext cx="8711964" cy="5401418"/>
          </a:xfrm>
          <a:custGeom>
            <a:avLst/>
            <a:gdLst/>
            <a:ahLst/>
            <a:cxnLst/>
            <a:rect l="l" t="t" r="r" b="b"/>
            <a:pathLst>
              <a:path w="8711964" h="5401418">
                <a:moveTo>
                  <a:pt x="0" y="0"/>
                </a:moveTo>
                <a:lnTo>
                  <a:pt x="8711964" y="0"/>
                </a:lnTo>
                <a:lnTo>
                  <a:pt x="8711964" y="5401418"/>
                </a:lnTo>
                <a:lnTo>
                  <a:pt x="0" y="5401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29504">
            <a:off x="14291693" y="6393210"/>
            <a:ext cx="5935214" cy="5730180"/>
          </a:xfrm>
          <a:custGeom>
            <a:avLst/>
            <a:gdLst/>
            <a:ahLst/>
            <a:cxnLst/>
            <a:rect l="l" t="t" r="r" b="b"/>
            <a:pathLst>
              <a:path w="5935214" h="5730180">
                <a:moveTo>
                  <a:pt x="0" y="0"/>
                </a:moveTo>
                <a:lnTo>
                  <a:pt x="5935214" y="0"/>
                </a:lnTo>
                <a:lnTo>
                  <a:pt x="5935214" y="5730180"/>
                </a:lnTo>
                <a:lnTo>
                  <a:pt x="0" y="57301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859275" y="2125980"/>
            <a:ext cx="2786591" cy="8161020"/>
          </a:xfrm>
          <a:custGeom>
            <a:avLst/>
            <a:gdLst/>
            <a:ahLst/>
            <a:cxnLst/>
            <a:rect l="l" t="t" r="r" b="b"/>
            <a:pathLst>
              <a:path w="2786591" h="8161020">
                <a:moveTo>
                  <a:pt x="2786592" y="0"/>
                </a:moveTo>
                <a:lnTo>
                  <a:pt x="0" y="0"/>
                </a:lnTo>
                <a:lnTo>
                  <a:pt x="0" y="8161020"/>
                </a:lnTo>
                <a:lnTo>
                  <a:pt x="2786592" y="8161020"/>
                </a:lnTo>
                <a:lnTo>
                  <a:pt x="2786592" y="0"/>
                </a:lnTo>
                <a:close/>
              </a:path>
            </a:pathLst>
          </a:custGeom>
          <a:blipFill>
            <a:blip r:embed="rId6">
              <a:alphaModFix amt="56000"/>
            </a:blip>
            <a:stretch>
              <a:fillRect r="-1150" b="-840"/>
            </a:stretch>
          </a:blipFill>
        </p:spPr>
      </p:sp>
      <p:sp>
        <p:nvSpPr>
          <p:cNvPr id="5" name="TextBox 5"/>
          <p:cNvSpPr txBox="1"/>
          <p:nvPr/>
        </p:nvSpPr>
        <p:spPr>
          <a:xfrm>
            <a:off x="1973778" y="1019175"/>
            <a:ext cx="8401118" cy="1106830"/>
          </a:xfrm>
          <a:prstGeom prst="rect">
            <a:avLst/>
          </a:prstGeom>
        </p:spPr>
        <p:txBody>
          <a:bodyPr lIns="0" tIns="0" rIns="0" bIns="0" rtlCol="0" anchor="t">
            <a:spAutoFit/>
          </a:bodyPr>
          <a:lstStyle/>
          <a:p>
            <a:pPr marL="0" lvl="0" indent="0" algn="l">
              <a:lnSpc>
                <a:spcPts val="7200"/>
              </a:lnSpc>
              <a:spcBef>
                <a:spcPct val="0"/>
              </a:spcBef>
            </a:pPr>
            <a:r>
              <a:rPr lang="en-US" sz="7200" spc="-252">
                <a:solidFill>
                  <a:srgbClr val="111111"/>
                </a:solidFill>
                <a:latin typeface="Times New Roman"/>
                <a:ea typeface="Times New Roman"/>
                <a:cs typeface="Times New Roman"/>
                <a:sym typeface="Times New Roman"/>
              </a:rPr>
              <a:t>Proposed System</a:t>
            </a:r>
          </a:p>
        </p:txBody>
      </p:sp>
      <p:sp>
        <p:nvSpPr>
          <p:cNvPr id="6" name="TextBox 6"/>
          <p:cNvSpPr txBox="1"/>
          <p:nvPr/>
        </p:nvSpPr>
        <p:spPr>
          <a:xfrm>
            <a:off x="9840541" y="2447925"/>
            <a:ext cx="4539954" cy="5276851"/>
          </a:xfrm>
          <a:prstGeom prst="rect">
            <a:avLst/>
          </a:prstGeom>
        </p:spPr>
        <p:txBody>
          <a:bodyPr lIns="0" tIns="0" rIns="0" bIns="0" rtlCol="0" anchor="t">
            <a:spAutoFit/>
          </a:bodyPr>
          <a:lstStyle/>
          <a:p>
            <a:pPr marL="647695" lvl="1" indent="-323848" algn="l">
              <a:lnSpc>
                <a:spcPts val="4199"/>
              </a:lnSpc>
              <a:buFont typeface="Arial"/>
              <a:buChar char="•"/>
            </a:pPr>
            <a:r>
              <a:rPr lang="en-US" sz="2999" dirty="0">
                <a:solidFill>
                  <a:srgbClr val="111111"/>
                </a:solidFill>
                <a:latin typeface="Times New Roman"/>
                <a:ea typeface="Times New Roman"/>
                <a:cs typeface="Times New Roman"/>
                <a:sym typeface="Times New Roman"/>
              </a:rPr>
              <a:t>Automatic Switching of Street lights.</a:t>
            </a:r>
          </a:p>
          <a:p>
            <a:pPr marL="647695" lvl="1" indent="-323848" algn="l">
              <a:lnSpc>
                <a:spcPts val="4199"/>
              </a:lnSpc>
              <a:buFont typeface="Arial"/>
              <a:buChar char="•"/>
            </a:pPr>
            <a:r>
              <a:rPr lang="en-US" sz="2999" dirty="0">
                <a:solidFill>
                  <a:srgbClr val="111111"/>
                </a:solidFill>
                <a:latin typeface="Times New Roman"/>
                <a:ea typeface="Times New Roman"/>
                <a:cs typeface="Times New Roman"/>
                <a:sym typeface="Times New Roman"/>
              </a:rPr>
              <a:t>Maintenance Cost Reduction. </a:t>
            </a:r>
          </a:p>
          <a:p>
            <a:pPr marL="647695" lvl="1" indent="-323848" algn="l">
              <a:lnSpc>
                <a:spcPts val="4199"/>
              </a:lnSpc>
              <a:buFont typeface="Arial"/>
              <a:buChar char="•"/>
            </a:pPr>
            <a:r>
              <a:rPr lang="en-US" sz="2999" dirty="0">
                <a:solidFill>
                  <a:srgbClr val="111111"/>
                </a:solidFill>
                <a:latin typeface="Times New Roman"/>
                <a:ea typeface="Times New Roman"/>
                <a:cs typeface="Times New Roman"/>
                <a:sym typeface="Times New Roman"/>
              </a:rPr>
              <a:t> Reduction in CO₂ emission.  Reduction of light pollution.  Energy Saving. </a:t>
            </a:r>
          </a:p>
          <a:p>
            <a:pPr marL="647695" lvl="1" indent="-323848" algn="l">
              <a:lnSpc>
                <a:spcPts val="4199"/>
              </a:lnSpc>
              <a:buFont typeface="Arial"/>
              <a:buChar char="•"/>
            </a:pPr>
            <a:r>
              <a:rPr lang="en-US" sz="2999" dirty="0">
                <a:solidFill>
                  <a:srgbClr val="111111"/>
                </a:solidFill>
                <a:latin typeface="Times New Roman"/>
                <a:ea typeface="Times New Roman"/>
                <a:cs typeface="Times New Roman"/>
                <a:sym typeface="Times New Roman"/>
              </a:rPr>
              <a:t>Reduction of manpower.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2290" y="38100"/>
            <a:ext cx="18288000" cy="10424160"/>
          </a:xfrm>
          <a:custGeom>
            <a:avLst/>
            <a:gdLst/>
            <a:ahLst/>
            <a:cxnLst/>
            <a:rect l="l" t="t" r="r" b="b"/>
            <a:pathLst>
              <a:path w="18288000" h="10424160">
                <a:moveTo>
                  <a:pt x="0" y="0"/>
                </a:moveTo>
                <a:lnTo>
                  <a:pt x="18288000" y="0"/>
                </a:lnTo>
                <a:lnTo>
                  <a:pt x="18288000" y="10424160"/>
                </a:lnTo>
                <a:lnTo>
                  <a:pt x="0" y="10424160"/>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0" y="266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1" b="-1111"/>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0" y="526282"/>
            <a:ext cx="18288000" cy="9760718"/>
          </a:xfrm>
          <a:custGeom>
            <a:avLst/>
            <a:gdLst/>
            <a:ahLst/>
            <a:cxnLst/>
            <a:rect l="l" t="t" r="r" b="b"/>
            <a:pathLst>
              <a:path w="18288000" h="9760718">
                <a:moveTo>
                  <a:pt x="0" y="0"/>
                </a:moveTo>
                <a:lnTo>
                  <a:pt x="18288000" y="0"/>
                </a:lnTo>
                <a:lnTo>
                  <a:pt x="18288000" y="9760718"/>
                </a:lnTo>
                <a:lnTo>
                  <a:pt x="0" y="9760718"/>
                </a:lnTo>
                <a:lnTo>
                  <a:pt x="0" y="0"/>
                </a:lnTo>
                <a:close/>
              </a:path>
            </a:pathLst>
          </a:custGeom>
          <a:blipFill>
            <a:blip r:embed="rId2"/>
            <a:stretch>
              <a:fillRect l="-232" r="-232"/>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0" y="2426454"/>
            <a:ext cx="18288000" cy="2303692"/>
          </a:xfrm>
          <a:custGeom>
            <a:avLst/>
            <a:gdLst/>
            <a:ahLst/>
            <a:cxnLst/>
            <a:rect l="l" t="t" r="r" b="b"/>
            <a:pathLst>
              <a:path w="18288000" h="2303692">
                <a:moveTo>
                  <a:pt x="0" y="0"/>
                </a:moveTo>
                <a:lnTo>
                  <a:pt x="18288000" y="0"/>
                </a:lnTo>
                <a:lnTo>
                  <a:pt x="18288000" y="2303692"/>
                </a:lnTo>
                <a:lnTo>
                  <a:pt x="0" y="2303692"/>
                </a:lnTo>
                <a:lnTo>
                  <a:pt x="0" y="0"/>
                </a:lnTo>
                <a:close/>
              </a:path>
            </a:pathLst>
          </a:custGeom>
          <a:blipFill>
            <a:blip r:embed="rId2"/>
            <a:stretch>
              <a:fillRect t="-2455" b="-7691"/>
            </a:stretch>
          </a:blipFill>
        </p:spPr>
      </p:sp>
      <p:sp>
        <p:nvSpPr>
          <p:cNvPr id="3" name="Freeform 3"/>
          <p:cNvSpPr/>
          <p:nvPr/>
        </p:nvSpPr>
        <p:spPr>
          <a:xfrm>
            <a:off x="0" y="5571689"/>
            <a:ext cx="18288000" cy="2423160"/>
          </a:xfrm>
          <a:custGeom>
            <a:avLst/>
            <a:gdLst/>
            <a:ahLst/>
            <a:cxnLst/>
            <a:rect l="l" t="t" r="r" b="b"/>
            <a:pathLst>
              <a:path w="18288000" h="2423160">
                <a:moveTo>
                  <a:pt x="0" y="0"/>
                </a:moveTo>
                <a:lnTo>
                  <a:pt x="18288000" y="0"/>
                </a:lnTo>
                <a:lnTo>
                  <a:pt x="18288000" y="2423160"/>
                </a:lnTo>
                <a:lnTo>
                  <a:pt x="0" y="2423160"/>
                </a:lnTo>
                <a:lnTo>
                  <a:pt x="0" y="0"/>
                </a:lnTo>
                <a:close/>
              </a:path>
            </a:pathLst>
          </a:custGeom>
          <a:blipFill>
            <a:blip r:embed="rId3"/>
            <a:stretch>
              <a:fillRect/>
            </a:stretch>
          </a:blipFill>
        </p:spPr>
      </p:sp>
      <p:sp>
        <p:nvSpPr>
          <p:cNvPr id="4" name="TextBox 4"/>
          <p:cNvSpPr txBox="1"/>
          <p:nvPr/>
        </p:nvSpPr>
        <p:spPr>
          <a:xfrm>
            <a:off x="2067097" y="1171940"/>
            <a:ext cx="1492746" cy="617881"/>
          </a:xfrm>
          <a:prstGeom prst="rect">
            <a:avLst/>
          </a:prstGeom>
        </p:spPr>
        <p:txBody>
          <a:bodyPr lIns="0" tIns="0" rIns="0" bIns="0" rtlCol="0" anchor="t">
            <a:spAutoFit/>
          </a:bodyPr>
          <a:lstStyle/>
          <a:p>
            <a:pPr algn="ctr">
              <a:lnSpc>
                <a:spcPts val="4076"/>
              </a:lnSpc>
              <a:spcBef>
                <a:spcPct val="0"/>
              </a:spcBef>
            </a:pPr>
            <a:r>
              <a:rPr lang="en-US" sz="4076" spc="-142">
                <a:solidFill>
                  <a:srgbClr val="000000"/>
                </a:solidFill>
                <a:latin typeface="Times New Roman"/>
                <a:ea typeface="Times New Roman"/>
                <a:cs typeface="Times New Roman"/>
                <a:sym typeface="Times New Roman"/>
              </a:rPr>
              <a:t>Output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742070" y="3082570"/>
            <a:ext cx="11301259" cy="5071440"/>
          </a:xfrm>
          <a:custGeom>
            <a:avLst/>
            <a:gdLst/>
            <a:ahLst/>
            <a:cxnLst/>
            <a:rect l="l" t="t" r="r" b="b"/>
            <a:pathLst>
              <a:path w="11301259" h="5071440">
                <a:moveTo>
                  <a:pt x="0" y="0"/>
                </a:moveTo>
                <a:lnTo>
                  <a:pt x="11301259" y="0"/>
                </a:lnTo>
                <a:lnTo>
                  <a:pt x="11301259" y="5071440"/>
                </a:lnTo>
                <a:lnTo>
                  <a:pt x="0" y="5071440"/>
                </a:lnTo>
                <a:lnTo>
                  <a:pt x="0" y="0"/>
                </a:lnTo>
                <a:close/>
              </a:path>
            </a:pathLst>
          </a:custGeom>
          <a:blipFill>
            <a:blip r:embed="rId2"/>
            <a:stretch>
              <a:fillRect/>
            </a:stretch>
          </a:blipFill>
        </p:spPr>
      </p:sp>
      <p:sp>
        <p:nvSpPr>
          <p:cNvPr id="3" name="TextBox 3"/>
          <p:cNvSpPr txBox="1"/>
          <p:nvPr/>
        </p:nvSpPr>
        <p:spPr>
          <a:xfrm>
            <a:off x="6878406" y="1639144"/>
            <a:ext cx="4079007" cy="617881"/>
          </a:xfrm>
          <a:prstGeom prst="rect">
            <a:avLst/>
          </a:prstGeom>
        </p:spPr>
        <p:txBody>
          <a:bodyPr lIns="0" tIns="0" rIns="0" bIns="0" rtlCol="0" anchor="t">
            <a:spAutoFit/>
          </a:bodyPr>
          <a:lstStyle/>
          <a:p>
            <a:pPr algn="ctr">
              <a:lnSpc>
                <a:spcPts val="4076"/>
              </a:lnSpc>
              <a:spcBef>
                <a:spcPct val="0"/>
              </a:spcBef>
            </a:pPr>
            <a:r>
              <a:rPr lang="en-US" sz="4076" spc="-142">
                <a:solidFill>
                  <a:srgbClr val="000000"/>
                </a:solidFill>
                <a:latin typeface="Times New Roman"/>
                <a:ea typeface="Times New Roman"/>
                <a:cs typeface="Times New Roman"/>
                <a:sym typeface="Times New Roman"/>
              </a:rPr>
              <a:t>Cisco Packet Tracer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366</Words>
  <Application>Microsoft Office PowerPoint</Application>
  <PresentationFormat>Custom</PresentationFormat>
  <Paragraphs>43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Times New Roman</vt:lpstr>
      <vt:lpstr>Times New Roman Bold</vt:lpstr>
      <vt:lpstr>Arial</vt:lpstr>
      <vt:lpstr>Times New Roman Ultra-Bold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street lighting is one of the largest energy expenses for a city. An intelligent street lighting system can cut municipal street lighting costs as much as 50% - 70%.The present system is like the lights will be switched on in the evening before the</dc:title>
  <dc:creator>Varshita Panditharadhyula</dc:creator>
  <cp:lastModifiedBy>Varshita Panditharadhyula</cp:lastModifiedBy>
  <cp:revision>2</cp:revision>
  <dcterms:created xsi:type="dcterms:W3CDTF">2006-08-16T00:00:00Z</dcterms:created>
  <dcterms:modified xsi:type="dcterms:W3CDTF">2025-03-09T09:29:13Z</dcterms:modified>
  <dc:identifier>DAGXgJAcS34</dc:identifier>
</cp:coreProperties>
</file>